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5"/>
  </p:notesMasterIdLst>
  <p:sldIdLst>
    <p:sldId id="257" r:id="rId5"/>
    <p:sldId id="281" r:id="rId6"/>
    <p:sldId id="283" r:id="rId7"/>
    <p:sldId id="362" r:id="rId8"/>
    <p:sldId id="261" r:id="rId9"/>
    <p:sldId id="376" r:id="rId10"/>
    <p:sldId id="374" r:id="rId11"/>
    <p:sldId id="379" r:id="rId12"/>
    <p:sldId id="378" r:id="rId13"/>
    <p:sldId id="3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48" d="100"/>
          <a:sy n="48" d="100"/>
        </p:scale>
        <p:origin x="60"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33E25-08E4-479C-844D-9E9F5588B228}" type="datetimeFigureOut">
              <a:rPr lang="en-US" smtClean="0"/>
              <a:t>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E08F54-FAA5-4935-9008-CD9B8A731908}" type="slidenum">
              <a:rPr lang="en-US" smtClean="0"/>
              <a:t>‹#›</a:t>
            </a:fld>
            <a:endParaRPr lang="en-US"/>
          </a:p>
        </p:txBody>
      </p:sp>
    </p:spTree>
    <p:extLst>
      <p:ext uri="{BB962C8B-B14F-4D97-AF65-F5344CB8AC3E}">
        <p14:creationId xmlns:p14="http://schemas.microsoft.com/office/powerpoint/2010/main" val="3500776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72C54-C024-40F8-A57A-9BEFDA9600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7BCEA9-B7ED-41D8-B21D-8DD2015A50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34BD4F-C77E-4CF0-9681-F56BC789FE21}"/>
              </a:ext>
            </a:extLst>
          </p:cNvPr>
          <p:cNvSpPr>
            <a:spLocks noGrp="1"/>
          </p:cNvSpPr>
          <p:nvPr>
            <p:ph type="dt" sz="half" idx="10"/>
          </p:nvPr>
        </p:nvSpPr>
        <p:spPr/>
        <p:txBody>
          <a:bodyPr/>
          <a:lstStyle/>
          <a:p>
            <a:fld id="{E8F9F200-2582-4767-9B72-60F20AC3B5E1}" type="datetime1">
              <a:rPr lang="en-US" smtClean="0"/>
              <a:t>1/19/2021</a:t>
            </a:fld>
            <a:endParaRPr lang="en-US"/>
          </a:p>
        </p:txBody>
      </p:sp>
      <p:sp>
        <p:nvSpPr>
          <p:cNvPr id="5" name="Footer Placeholder 4">
            <a:extLst>
              <a:ext uri="{FF2B5EF4-FFF2-40B4-BE49-F238E27FC236}">
                <a16:creationId xmlns:a16="http://schemas.microsoft.com/office/drawing/2014/main" id="{E71A8CCE-3EBB-405A-86AD-8CBE57C4708F}"/>
              </a:ext>
            </a:extLst>
          </p:cNvPr>
          <p:cNvSpPr>
            <a:spLocks noGrp="1"/>
          </p:cNvSpPr>
          <p:nvPr>
            <p:ph type="ftr" sz="quarter" idx="11"/>
          </p:nvPr>
        </p:nvSpPr>
        <p:spPr/>
        <p:txBody>
          <a:bodyPr/>
          <a:lstStyle/>
          <a:p>
            <a:r>
              <a:rPr lang="en-US"/>
              <a:t>CLASI January 2021</a:t>
            </a:r>
          </a:p>
        </p:txBody>
      </p:sp>
      <p:sp>
        <p:nvSpPr>
          <p:cNvPr id="6" name="Slide Number Placeholder 5">
            <a:extLst>
              <a:ext uri="{FF2B5EF4-FFF2-40B4-BE49-F238E27FC236}">
                <a16:creationId xmlns:a16="http://schemas.microsoft.com/office/drawing/2014/main" id="{3A510251-C369-4D9E-A986-838232DE5C83}"/>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235372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61989-843A-4935-9CB7-24F12E3360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634529-5AAE-4AF4-B3BB-4D0128F009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928CC-0EDB-4D89-ACC0-CEB58DB0734E}"/>
              </a:ext>
            </a:extLst>
          </p:cNvPr>
          <p:cNvSpPr>
            <a:spLocks noGrp="1"/>
          </p:cNvSpPr>
          <p:nvPr>
            <p:ph type="dt" sz="half" idx="10"/>
          </p:nvPr>
        </p:nvSpPr>
        <p:spPr/>
        <p:txBody>
          <a:bodyPr/>
          <a:lstStyle/>
          <a:p>
            <a:fld id="{38EDCF3C-13ED-43A2-9F73-A5E2D887DAF2}" type="datetime1">
              <a:rPr lang="en-US" smtClean="0"/>
              <a:t>1/19/2021</a:t>
            </a:fld>
            <a:endParaRPr lang="en-US"/>
          </a:p>
        </p:txBody>
      </p:sp>
      <p:sp>
        <p:nvSpPr>
          <p:cNvPr id="5" name="Footer Placeholder 4">
            <a:extLst>
              <a:ext uri="{FF2B5EF4-FFF2-40B4-BE49-F238E27FC236}">
                <a16:creationId xmlns:a16="http://schemas.microsoft.com/office/drawing/2014/main" id="{6CE90FFA-87CB-454B-BD68-4CF01F08715F}"/>
              </a:ext>
            </a:extLst>
          </p:cNvPr>
          <p:cNvSpPr>
            <a:spLocks noGrp="1"/>
          </p:cNvSpPr>
          <p:nvPr>
            <p:ph type="ftr" sz="quarter" idx="11"/>
          </p:nvPr>
        </p:nvSpPr>
        <p:spPr/>
        <p:txBody>
          <a:bodyPr/>
          <a:lstStyle/>
          <a:p>
            <a:r>
              <a:rPr lang="en-US"/>
              <a:t>CLASI January 2021</a:t>
            </a:r>
          </a:p>
        </p:txBody>
      </p:sp>
      <p:sp>
        <p:nvSpPr>
          <p:cNvPr id="6" name="Slide Number Placeholder 5">
            <a:extLst>
              <a:ext uri="{FF2B5EF4-FFF2-40B4-BE49-F238E27FC236}">
                <a16:creationId xmlns:a16="http://schemas.microsoft.com/office/drawing/2014/main" id="{CC065CA9-E097-4B87-8C30-2C39208E0133}"/>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2137464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3FF6-CE64-4D0F-8F9B-63567E9731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FBF083-69D7-4F6F-81E9-5CFBEC5F3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F591D6-4AB3-4835-B01D-1A72C62E845B}"/>
              </a:ext>
            </a:extLst>
          </p:cNvPr>
          <p:cNvSpPr>
            <a:spLocks noGrp="1"/>
          </p:cNvSpPr>
          <p:nvPr>
            <p:ph type="dt" sz="half" idx="10"/>
          </p:nvPr>
        </p:nvSpPr>
        <p:spPr/>
        <p:txBody>
          <a:bodyPr/>
          <a:lstStyle/>
          <a:p>
            <a:fld id="{82B0B56B-AB31-4F6F-9585-9B8E7A7D77FF}" type="datetime1">
              <a:rPr lang="en-US" smtClean="0"/>
              <a:t>1/19/2021</a:t>
            </a:fld>
            <a:endParaRPr lang="en-US"/>
          </a:p>
        </p:txBody>
      </p:sp>
      <p:sp>
        <p:nvSpPr>
          <p:cNvPr id="5" name="Footer Placeholder 4">
            <a:extLst>
              <a:ext uri="{FF2B5EF4-FFF2-40B4-BE49-F238E27FC236}">
                <a16:creationId xmlns:a16="http://schemas.microsoft.com/office/drawing/2014/main" id="{38F27794-954B-442F-806A-B80687E6F19A}"/>
              </a:ext>
            </a:extLst>
          </p:cNvPr>
          <p:cNvSpPr>
            <a:spLocks noGrp="1"/>
          </p:cNvSpPr>
          <p:nvPr>
            <p:ph type="ftr" sz="quarter" idx="11"/>
          </p:nvPr>
        </p:nvSpPr>
        <p:spPr/>
        <p:txBody>
          <a:bodyPr/>
          <a:lstStyle/>
          <a:p>
            <a:r>
              <a:rPr lang="en-US"/>
              <a:t>CLASI January 2021</a:t>
            </a:r>
          </a:p>
        </p:txBody>
      </p:sp>
      <p:sp>
        <p:nvSpPr>
          <p:cNvPr id="6" name="Slide Number Placeholder 5">
            <a:extLst>
              <a:ext uri="{FF2B5EF4-FFF2-40B4-BE49-F238E27FC236}">
                <a16:creationId xmlns:a16="http://schemas.microsoft.com/office/drawing/2014/main" id="{62784FF2-7A49-402A-8B47-D5DF7DC6C945}"/>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3006039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814E-2F16-4B3D-8F99-9C466670F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D717E8-AAED-4812-ACEA-F5A4E4574A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458647-825C-48F1-8E53-70C03CCDF4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A2C4E8-0CE6-4C06-A5B3-506247BC55DD}"/>
              </a:ext>
            </a:extLst>
          </p:cNvPr>
          <p:cNvSpPr>
            <a:spLocks noGrp="1"/>
          </p:cNvSpPr>
          <p:nvPr>
            <p:ph type="dt" sz="half" idx="10"/>
          </p:nvPr>
        </p:nvSpPr>
        <p:spPr/>
        <p:txBody>
          <a:bodyPr/>
          <a:lstStyle/>
          <a:p>
            <a:fld id="{CEA05101-114C-48F2-B413-3CD22EC3F914}" type="datetime1">
              <a:rPr lang="en-US" smtClean="0"/>
              <a:t>1/19/2021</a:t>
            </a:fld>
            <a:endParaRPr lang="en-US"/>
          </a:p>
        </p:txBody>
      </p:sp>
      <p:sp>
        <p:nvSpPr>
          <p:cNvPr id="6" name="Footer Placeholder 5">
            <a:extLst>
              <a:ext uri="{FF2B5EF4-FFF2-40B4-BE49-F238E27FC236}">
                <a16:creationId xmlns:a16="http://schemas.microsoft.com/office/drawing/2014/main" id="{8A3D1613-C6F5-4F0A-AA57-8C9C093D9EA5}"/>
              </a:ext>
            </a:extLst>
          </p:cNvPr>
          <p:cNvSpPr>
            <a:spLocks noGrp="1"/>
          </p:cNvSpPr>
          <p:nvPr>
            <p:ph type="ftr" sz="quarter" idx="11"/>
          </p:nvPr>
        </p:nvSpPr>
        <p:spPr/>
        <p:txBody>
          <a:bodyPr/>
          <a:lstStyle/>
          <a:p>
            <a:r>
              <a:rPr lang="en-US"/>
              <a:t>CLASI January 2021</a:t>
            </a:r>
          </a:p>
        </p:txBody>
      </p:sp>
      <p:sp>
        <p:nvSpPr>
          <p:cNvPr id="7" name="Slide Number Placeholder 6">
            <a:extLst>
              <a:ext uri="{FF2B5EF4-FFF2-40B4-BE49-F238E27FC236}">
                <a16:creationId xmlns:a16="http://schemas.microsoft.com/office/drawing/2014/main" id="{1FB34315-9722-446B-8111-0DC754484D37}"/>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880170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BED0-F9B4-4A47-A785-1C7041C58E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A7E538-256E-4472-B423-8305AC4C8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4DBA83-D539-4939-B397-34F0DD122E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E9893D-2779-4D19-BE01-9A433C1845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D6FBEF-BF4D-4BCC-A8BB-D509090AEE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03A126-40D0-45FC-B1D9-068E1D67382C}"/>
              </a:ext>
            </a:extLst>
          </p:cNvPr>
          <p:cNvSpPr>
            <a:spLocks noGrp="1"/>
          </p:cNvSpPr>
          <p:nvPr>
            <p:ph type="dt" sz="half" idx="10"/>
          </p:nvPr>
        </p:nvSpPr>
        <p:spPr/>
        <p:txBody>
          <a:bodyPr/>
          <a:lstStyle/>
          <a:p>
            <a:fld id="{68EB5E3E-D81B-44CB-8435-DAEE39CBC1B9}" type="datetime1">
              <a:rPr lang="en-US" smtClean="0"/>
              <a:t>1/19/2021</a:t>
            </a:fld>
            <a:endParaRPr lang="en-US"/>
          </a:p>
        </p:txBody>
      </p:sp>
      <p:sp>
        <p:nvSpPr>
          <p:cNvPr id="8" name="Footer Placeholder 7">
            <a:extLst>
              <a:ext uri="{FF2B5EF4-FFF2-40B4-BE49-F238E27FC236}">
                <a16:creationId xmlns:a16="http://schemas.microsoft.com/office/drawing/2014/main" id="{F0ADA3D3-FDF6-4E40-A0EE-18C4B8B3D238}"/>
              </a:ext>
            </a:extLst>
          </p:cNvPr>
          <p:cNvSpPr>
            <a:spLocks noGrp="1"/>
          </p:cNvSpPr>
          <p:nvPr>
            <p:ph type="ftr" sz="quarter" idx="11"/>
          </p:nvPr>
        </p:nvSpPr>
        <p:spPr/>
        <p:txBody>
          <a:bodyPr/>
          <a:lstStyle/>
          <a:p>
            <a:r>
              <a:rPr lang="en-US"/>
              <a:t>CLASI January 2021</a:t>
            </a:r>
          </a:p>
        </p:txBody>
      </p:sp>
      <p:sp>
        <p:nvSpPr>
          <p:cNvPr id="9" name="Slide Number Placeholder 8">
            <a:extLst>
              <a:ext uri="{FF2B5EF4-FFF2-40B4-BE49-F238E27FC236}">
                <a16:creationId xmlns:a16="http://schemas.microsoft.com/office/drawing/2014/main" id="{4678F50D-FBF6-4734-93CA-B354C57C3858}"/>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75622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0988-41D2-4DE6-A360-A37230D93C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9DA2E3-8E29-4DC1-924F-497EDE6C1CB4}"/>
              </a:ext>
            </a:extLst>
          </p:cNvPr>
          <p:cNvSpPr>
            <a:spLocks noGrp="1"/>
          </p:cNvSpPr>
          <p:nvPr>
            <p:ph type="dt" sz="half" idx="10"/>
          </p:nvPr>
        </p:nvSpPr>
        <p:spPr/>
        <p:txBody>
          <a:bodyPr/>
          <a:lstStyle/>
          <a:p>
            <a:fld id="{898F47B9-A468-4500-8DF7-D4CF8A46C08B}" type="datetime1">
              <a:rPr lang="en-US" smtClean="0"/>
              <a:t>1/19/2021</a:t>
            </a:fld>
            <a:endParaRPr lang="en-US"/>
          </a:p>
        </p:txBody>
      </p:sp>
      <p:sp>
        <p:nvSpPr>
          <p:cNvPr id="4" name="Footer Placeholder 3">
            <a:extLst>
              <a:ext uri="{FF2B5EF4-FFF2-40B4-BE49-F238E27FC236}">
                <a16:creationId xmlns:a16="http://schemas.microsoft.com/office/drawing/2014/main" id="{534ADCBF-540E-4085-B0B4-9EB62C091A5F}"/>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EB49AB67-7965-4BBA-BF05-F4978D5766FD}"/>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357570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CF8844-F170-4A3C-8FE1-2065556CD452}"/>
              </a:ext>
            </a:extLst>
          </p:cNvPr>
          <p:cNvSpPr>
            <a:spLocks noGrp="1"/>
          </p:cNvSpPr>
          <p:nvPr>
            <p:ph type="dt" sz="half" idx="10"/>
          </p:nvPr>
        </p:nvSpPr>
        <p:spPr/>
        <p:txBody>
          <a:bodyPr/>
          <a:lstStyle/>
          <a:p>
            <a:fld id="{4C8FB725-8645-4BB6-AFBE-27FFE276B4E2}" type="datetime1">
              <a:rPr lang="en-US" smtClean="0"/>
              <a:t>1/19/2021</a:t>
            </a:fld>
            <a:endParaRPr lang="en-US"/>
          </a:p>
        </p:txBody>
      </p:sp>
      <p:sp>
        <p:nvSpPr>
          <p:cNvPr id="3" name="Footer Placeholder 2">
            <a:extLst>
              <a:ext uri="{FF2B5EF4-FFF2-40B4-BE49-F238E27FC236}">
                <a16:creationId xmlns:a16="http://schemas.microsoft.com/office/drawing/2014/main" id="{34A9FF8C-ECA9-4418-BAD7-14A61AAA4B61}"/>
              </a:ext>
            </a:extLst>
          </p:cNvPr>
          <p:cNvSpPr>
            <a:spLocks noGrp="1"/>
          </p:cNvSpPr>
          <p:nvPr>
            <p:ph type="ftr" sz="quarter" idx="11"/>
          </p:nvPr>
        </p:nvSpPr>
        <p:spPr/>
        <p:txBody>
          <a:bodyPr/>
          <a:lstStyle/>
          <a:p>
            <a:r>
              <a:rPr lang="en-US"/>
              <a:t>CLASI January 2021</a:t>
            </a:r>
          </a:p>
        </p:txBody>
      </p:sp>
      <p:sp>
        <p:nvSpPr>
          <p:cNvPr id="4" name="Slide Number Placeholder 3">
            <a:extLst>
              <a:ext uri="{FF2B5EF4-FFF2-40B4-BE49-F238E27FC236}">
                <a16:creationId xmlns:a16="http://schemas.microsoft.com/office/drawing/2014/main" id="{EAF3CF41-C2E1-49B8-9674-473B68C4BD27}"/>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1149475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AC5D-5376-45E2-B1C4-FF589F455E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00C8AA-4BAB-4C28-9A08-9228B0BBB3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66647C-623B-4F6B-8932-C98DF0C2F3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D21AD2-9E56-4CF6-9F13-696C87956A76}"/>
              </a:ext>
            </a:extLst>
          </p:cNvPr>
          <p:cNvSpPr>
            <a:spLocks noGrp="1"/>
          </p:cNvSpPr>
          <p:nvPr>
            <p:ph type="dt" sz="half" idx="10"/>
          </p:nvPr>
        </p:nvSpPr>
        <p:spPr/>
        <p:txBody>
          <a:bodyPr/>
          <a:lstStyle/>
          <a:p>
            <a:fld id="{4AEB47D2-E4AE-41E7-897D-FF985A0D73BE}" type="datetime1">
              <a:rPr lang="en-US" smtClean="0"/>
              <a:t>1/19/2021</a:t>
            </a:fld>
            <a:endParaRPr lang="en-US"/>
          </a:p>
        </p:txBody>
      </p:sp>
      <p:sp>
        <p:nvSpPr>
          <p:cNvPr id="6" name="Footer Placeholder 5">
            <a:extLst>
              <a:ext uri="{FF2B5EF4-FFF2-40B4-BE49-F238E27FC236}">
                <a16:creationId xmlns:a16="http://schemas.microsoft.com/office/drawing/2014/main" id="{755C9625-7000-49EC-A697-7841A4F8C156}"/>
              </a:ext>
            </a:extLst>
          </p:cNvPr>
          <p:cNvSpPr>
            <a:spLocks noGrp="1"/>
          </p:cNvSpPr>
          <p:nvPr>
            <p:ph type="ftr" sz="quarter" idx="11"/>
          </p:nvPr>
        </p:nvSpPr>
        <p:spPr/>
        <p:txBody>
          <a:bodyPr/>
          <a:lstStyle/>
          <a:p>
            <a:r>
              <a:rPr lang="en-US"/>
              <a:t>CLASI January 2021</a:t>
            </a:r>
          </a:p>
        </p:txBody>
      </p:sp>
      <p:sp>
        <p:nvSpPr>
          <p:cNvPr id="7" name="Slide Number Placeholder 6">
            <a:extLst>
              <a:ext uri="{FF2B5EF4-FFF2-40B4-BE49-F238E27FC236}">
                <a16:creationId xmlns:a16="http://schemas.microsoft.com/office/drawing/2014/main" id="{474E406E-DA16-442C-ACD7-CA6892F16643}"/>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3081634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73BA-FC50-47AC-AC2E-0011342EBA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A8CC9C-1024-4CEA-9B88-D02DD56DAB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A47580-EA7F-4628-A0FC-20BD622F45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E2D51F-CEF4-44B7-B9F0-2E4675DC171B}"/>
              </a:ext>
            </a:extLst>
          </p:cNvPr>
          <p:cNvSpPr>
            <a:spLocks noGrp="1"/>
          </p:cNvSpPr>
          <p:nvPr>
            <p:ph type="dt" sz="half" idx="10"/>
          </p:nvPr>
        </p:nvSpPr>
        <p:spPr/>
        <p:txBody>
          <a:bodyPr/>
          <a:lstStyle/>
          <a:p>
            <a:fld id="{EDA22796-05D0-4EC0-A2B8-AA8F17AC0E84}" type="datetime1">
              <a:rPr lang="en-US" smtClean="0"/>
              <a:t>1/19/2021</a:t>
            </a:fld>
            <a:endParaRPr lang="en-US"/>
          </a:p>
        </p:txBody>
      </p:sp>
      <p:sp>
        <p:nvSpPr>
          <p:cNvPr id="6" name="Footer Placeholder 5">
            <a:extLst>
              <a:ext uri="{FF2B5EF4-FFF2-40B4-BE49-F238E27FC236}">
                <a16:creationId xmlns:a16="http://schemas.microsoft.com/office/drawing/2014/main" id="{7A9D18D9-6619-4590-BCDB-68B309FD40FB}"/>
              </a:ext>
            </a:extLst>
          </p:cNvPr>
          <p:cNvSpPr>
            <a:spLocks noGrp="1"/>
          </p:cNvSpPr>
          <p:nvPr>
            <p:ph type="ftr" sz="quarter" idx="11"/>
          </p:nvPr>
        </p:nvSpPr>
        <p:spPr/>
        <p:txBody>
          <a:bodyPr/>
          <a:lstStyle/>
          <a:p>
            <a:r>
              <a:rPr lang="en-US"/>
              <a:t>CLASI January 2021</a:t>
            </a:r>
          </a:p>
        </p:txBody>
      </p:sp>
      <p:sp>
        <p:nvSpPr>
          <p:cNvPr id="7" name="Slide Number Placeholder 6">
            <a:extLst>
              <a:ext uri="{FF2B5EF4-FFF2-40B4-BE49-F238E27FC236}">
                <a16:creationId xmlns:a16="http://schemas.microsoft.com/office/drawing/2014/main" id="{0D22B8AB-9CF6-426A-895D-31D828B85D6A}"/>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1875151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B8E3-5470-4821-807B-06446E54BD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16EB03-8E1D-46CD-BD08-51D3B11B52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195A74-04DA-44EC-8916-7E6907D4B325}"/>
              </a:ext>
            </a:extLst>
          </p:cNvPr>
          <p:cNvSpPr>
            <a:spLocks noGrp="1"/>
          </p:cNvSpPr>
          <p:nvPr>
            <p:ph type="dt" sz="half" idx="10"/>
          </p:nvPr>
        </p:nvSpPr>
        <p:spPr/>
        <p:txBody>
          <a:bodyPr/>
          <a:lstStyle/>
          <a:p>
            <a:fld id="{C64F4407-5948-4499-A9F5-BED6646DA705}" type="datetime1">
              <a:rPr lang="en-US" smtClean="0"/>
              <a:t>1/19/2021</a:t>
            </a:fld>
            <a:endParaRPr lang="en-US"/>
          </a:p>
        </p:txBody>
      </p:sp>
      <p:sp>
        <p:nvSpPr>
          <p:cNvPr id="5" name="Footer Placeholder 4">
            <a:extLst>
              <a:ext uri="{FF2B5EF4-FFF2-40B4-BE49-F238E27FC236}">
                <a16:creationId xmlns:a16="http://schemas.microsoft.com/office/drawing/2014/main" id="{032892F9-68AB-4276-AB0A-D9469771A37E}"/>
              </a:ext>
            </a:extLst>
          </p:cNvPr>
          <p:cNvSpPr>
            <a:spLocks noGrp="1"/>
          </p:cNvSpPr>
          <p:nvPr>
            <p:ph type="ftr" sz="quarter" idx="11"/>
          </p:nvPr>
        </p:nvSpPr>
        <p:spPr/>
        <p:txBody>
          <a:bodyPr/>
          <a:lstStyle/>
          <a:p>
            <a:r>
              <a:rPr lang="en-US"/>
              <a:t>CLASI January 2021</a:t>
            </a:r>
          </a:p>
        </p:txBody>
      </p:sp>
      <p:sp>
        <p:nvSpPr>
          <p:cNvPr id="6" name="Slide Number Placeholder 5">
            <a:extLst>
              <a:ext uri="{FF2B5EF4-FFF2-40B4-BE49-F238E27FC236}">
                <a16:creationId xmlns:a16="http://schemas.microsoft.com/office/drawing/2014/main" id="{B008B2E7-9B91-4D7C-87CA-0811D5A528C8}"/>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1835629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D29FA0-49FD-4DB4-B2EA-55FD69DA04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D42B14-290D-4125-A1DD-41FC774666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A59C7-F8B8-47A7-BD15-61C63056AB66}"/>
              </a:ext>
            </a:extLst>
          </p:cNvPr>
          <p:cNvSpPr>
            <a:spLocks noGrp="1"/>
          </p:cNvSpPr>
          <p:nvPr>
            <p:ph type="dt" sz="half" idx="10"/>
          </p:nvPr>
        </p:nvSpPr>
        <p:spPr/>
        <p:txBody>
          <a:bodyPr/>
          <a:lstStyle/>
          <a:p>
            <a:fld id="{C13146D3-6280-4D7F-A09E-4A8EBF162FF8}" type="datetime1">
              <a:rPr lang="en-US" smtClean="0"/>
              <a:t>1/19/2021</a:t>
            </a:fld>
            <a:endParaRPr lang="en-US"/>
          </a:p>
        </p:txBody>
      </p:sp>
      <p:sp>
        <p:nvSpPr>
          <p:cNvPr id="5" name="Footer Placeholder 4">
            <a:extLst>
              <a:ext uri="{FF2B5EF4-FFF2-40B4-BE49-F238E27FC236}">
                <a16:creationId xmlns:a16="http://schemas.microsoft.com/office/drawing/2014/main" id="{C9D825EC-026C-4077-8A33-A500A8E55E53}"/>
              </a:ext>
            </a:extLst>
          </p:cNvPr>
          <p:cNvSpPr>
            <a:spLocks noGrp="1"/>
          </p:cNvSpPr>
          <p:nvPr>
            <p:ph type="ftr" sz="quarter" idx="11"/>
          </p:nvPr>
        </p:nvSpPr>
        <p:spPr/>
        <p:txBody>
          <a:bodyPr/>
          <a:lstStyle/>
          <a:p>
            <a:r>
              <a:rPr lang="en-US"/>
              <a:t>CLASI January 2021</a:t>
            </a:r>
          </a:p>
        </p:txBody>
      </p:sp>
      <p:sp>
        <p:nvSpPr>
          <p:cNvPr id="6" name="Slide Number Placeholder 5">
            <a:extLst>
              <a:ext uri="{FF2B5EF4-FFF2-40B4-BE49-F238E27FC236}">
                <a16:creationId xmlns:a16="http://schemas.microsoft.com/office/drawing/2014/main" id="{D9C5DD3F-D92C-4498-AF5C-6345036A2982}"/>
              </a:ext>
            </a:extLst>
          </p:cNvPr>
          <p:cNvSpPr>
            <a:spLocks noGrp="1"/>
          </p:cNvSpPr>
          <p:nvPr>
            <p:ph type="sldNum" sz="quarter" idx="12"/>
          </p:nvPr>
        </p:nvSpPr>
        <p:spPr/>
        <p:txBody>
          <a:bodyPr/>
          <a:lstStyle/>
          <a:p>
            <a:fld id="{976710FB-F475-424C-B349-82041389D7CD}" type="slidenum">
              <a:rPr lang="en-US" smtClean="0"/>
              <a:t>‹#›</a:t>
            </a:fld>
            <a:endParaRPr lang="en-US"/>
          </a:p>
        </p:txBody>
      </p:sp>
    </p:spTree>
    <p:extLst>
      <p:ext uri="{BB962C8B-B14F-4D97-AF65-F5344CB8AC3E}">
        <p14:creationId xmlns:p14="http://schemas.microsoft.com/office/powerpoint/2010/main" val="185249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0D234-C2AB-44E9-A911-EE7B9304F7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E5D00B-B6E3-4495-96D9-98EE3F6858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10413-CAAC-403B-B9A2-A25A92045C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20279-F0EE-474F-A11F-105A4CA014C4}" type="datetime1">
              <a:rPr lang="en-US" smtClean="0"/>
              <a:t>1/19/2021</a:t>
            </a:fld>
            <a:endParaRPr lang="en-US"/>
          </a:p>
        </p:txBody>
      </p:sp>
      <p:sp>
        <p:nvSpPr>
          <p:cNvPr id="5" name="Footer Placeholder 4">
            <a:extLst>
              <a:ext uri="{FF2B5EF4-FFF2-40B4-BE49-F238E27FC236}">
                <a16:creationId xmlns:a16="http://schemas.microsoft.com/office/drawing/2014/main" id="{AE84C0BE-E7BA-42BE-B107-7B38585B11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CLASI January 2021</a:t>
            </a:r>
          </a:p>
        </p:txBody>
      </p:sp>
      <p:sp>
        <p:nvSpPr>
          <p:cNvPr id="6" name="Slide Number Placeholder 5">
            <a:extLst>
              <a:ext uri="{FF2B5EF4-FFF2-40B4-BE49-F238E27FC236}">
                <a16:creationId xmlns:a16="http://schemas.microsoft.com/office/drawing/2014/main" id="{251076A1-8CFA-42B9-BB8B-761CE89A92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710FB-F475-424C-B349-82041389D7CD}" type="slidenum">
              <a:rPr lang="en-US" smtClean="0"/>
              <a:t>‹#›</a:t>
            </a:fld>
            <a:endParaRPr lang="en-US"/>
          </a:p>
        </p:txBody>
      </p:sp>
    </p:spTree>
    <p:extLst>
      <p:ext uri="{BB962C8B-B14F-4D97-AF65-F5344CB8AC3E}">
        <p14:creationId xmlns:p14="http://schemas.microsoft.com/office/powerpoint/2010/main" val="1453299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ourts.delaware.gov/jpcourt/covid.aspx" TargetMode="External"/><Relationship Id="rId2" Type="http://schemas.openxmlformats.org/officeDocument/2006/relationships/hyperlink" Target="https://governor.delaware.gov/health-soe/twenty-third-state-of-emergency/" TargetMode="External"/><Relationship Id="rId1" Type="http://schemas.openxmlformats.org/officeDocument/2006/relationships/slideLayout" Target="../slideLayouts/slideLayout2.xml"/><Relationship Id="rId5" Type="http://schemas.openxmlformats.org/officeDocument/2006/relationships/hyperlink" Target="https://courts.delaware.gov/forms/download.aspx?id=39328" TargetMode="External"/><Relationship Id="rId4" Type="http://schemas.openxmlformats.org/officeDocument/2006/relationships/hyperlink" Target="https://courts.delaware.gov/forms/download.aspx?ID=12370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declasi.org/" TargetMode="External"/><Relationship Id="rId2" Type="http://schemas.openxmlformats.org/officeDocument/2006/relationships/hyperlink" Target="http://www.lscd.com/" TargetMode="External"/><Relationship Id="rId1" Type="http://schemas.openxmlformats.org/officeDocument/2006/relationships/slideLayout" Target="../slideLayouts/slideLayout2.xml"/><Relationship Id="rId5" Type="http://schemas.openxmlformats.org/officeDocument/2006/relationships/hyperlink" Target="http://www.delegalhelplink.org/" TargetMode="External"/><Relationship Id="rId4" Type="http://schemas.openxmlformats.org/officeDocument/2006/relationships/hyperlink" Target="http://www.dvl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9A012-5240-4E55-BECE-561D6FC41CCF}"/>
              </a:ext>
            </a:extLst>
          </p:cNvPr>
          <p:cNvSpPr>
            <a:spLocks noGrp="1"/>
          </p:cNvSpPr>
          <p:nvPr>
            <p:ph type="title"/>
          </p:nvPr>
        </p:nvSpPr>
        <p:spPr/>
        <p:txBody>
          <a:bodyPr>
            <a:noAutofit/>
          </a:bodyPr>
          <a:lstStyle/>
          <a:p>
            <a:pPr algn="ctr"/>
            <a:r>
              <a:rPr lang="en-US" sz="4000" dirty="0"/>
              <a:t>Delaware Evictions in The Pandemic</a:t>
            </a:r>
            <a:br>
              <a:rPr lang="en-US" sz="4000" dirty="0"/>
            </a:br>
            <a:r>
              <a:rPr lang="en-US" sz="4000" dirty="0"/>
              <a:t>January  2021</a:t>
            </a:r>
            <a:r>
              <a:rPr lang="en-US" sz="2400" dirty="0"/>
              <a:t/>
            </a:r>
            <a:br>
              <a:rPr lang="en-US" sz="2400" dirty="0"/>
            </a:br>
            <a:endParaRPr lang="en-US" sz="2400" dirty="0"/>
          </a:p>
        </p:txBody>
      </p:sp>
      <p:sp>
        <p:nvSpPr>
          <p:cNvPr id="3" name="Content Placeholder 2">
            <a:extLst>
              <a:ext uri="{FF2B5EF4-FFF2-40B4-BE49-F238E27FC236}">
                <a16:creationId xmlns:a16="http://schemas.microsoft.com/office/drawing/2014/main" id="{8A6A79C9-6917-4118-B068-B72D5C2F2C06}"/>
              </a:ext>
            </a:extLst>
          </p:cNvPr>
          <p:cNvSpPr>
            <a:spLocks noGrp="1"/>
          </p:cNvSpPr>
          <p:nvPr>
            <p:ph idx="1"/>
          </p:nvPr>
        </p:nvSpPr>
        <p:spPr>
          <a:xfrm>
            <a:off x="3154016" y="1510748"/>
            <a:ext cx="6543261" cy="4732476"/>
          </a:xfrm>
        </p:spPr>
        <p:txBody>
          <a:bodyPr>
            <a:normAutofit fontScale="92500" lnSpcReduction="20000"/>
          </a:bodyPr>
          <a:lstStyle/>
          <a:p>
            <a:r>
              <a:rPr lang="en-US" dirty="0"/>
              <a:t> </a:t>
            </a:r>
          </a:p>
          <a:p>
            <a:pPr marL="0" indent="0" algn="ctr">
              <a:buNone/>
            </a:pPr>
            <a:r>
              <a:rPr lang="en-US" dirty="0"/>
              <a:t>John S. Whitelaw</a:t>
            </a:r>
          </a:p>
          <a:p>
            <a:pPr marL="0" indent="0" algn="ctr">
              <a:buNone/>
            </a:pPr>
            <a:r>
              <a:rPr lang="en-US" dirty="0"/>
              <a:t>Advocacy Director</a:t>
            </a:r>
          </a:p>
          <a:p>
            <a:pPr marL="0" indent="0" algn="ctr">
              <a:buNone/>
            </a:pPr>
            <a:r>
              <a:rPr lang="en-US" dirty="0"/>
              <a:t>Community Legal Aid Society, Inc.</a:t>
            </a:r>
          </a:p>
          <a:p>
            <a:pPr marL="0" indent="0" algn="ctr">
              <a:buNone/>
            </a:pPr>
            <a:r>
              <a:rPr lang="en-US" dirty="0"/>
              <a:t>100 W. 10</a:t>
            </a:r>
            <a:r>
              <a:rPr lang="en-US" baseline="30000" dirty="0"/>
              <a:t>th</a:t>
            </a:r>
            <a:r>
              <a:rPr lang="en-US" dirty="0"/>
              <a:t> Street</a:t>
            </a:r>
          </a:p>
          <a:p>
            <a:pPr marL="0" indent="0" algn="ctr">
              <a:buNone/>
            </a:pPr>
            <a:r>
              <a:rPr lang="en-US" dirty="0"/>
              <a:t>Suite 801</a:t>
            </a:r>
          </a:p>
          <a:p>
            <a:pPr marL="0" indent="0" algn="ctr">
              <a:buNone/>
            </a:pPr>
            <a:r>
              <a:rPr lang="en-US" dirty="0"/>
              <a:t>Wilmington, DE 19801</a:t>
            </a:r>
          </a:p>
          <a:p>
            <a:pPr marL="0" indent="0" algn="ctr">
              <a:buNone/>
            </a:pPr>
            <a:r>
              <a:rPr lang="en-US" dirty="0"/>
              <a:t>302-575-0660, ext. 215</a:t>
            </a:r>
          </a:p>
          <a:p>
            <a:pPr marL="0" indent="0" algn="ctr">
              <a:buNone/>
            </a:pPr>
            <a:r>
              <a:rPr lang="en-US" dirty="0"/>
              <a:t>302-575-0663</a:t>
            </a:r>
          </a:p>
          <a:p>
            <a:pPr marL="0" indent="0" algn="ctr">
              <a:buNone/>
            </a:pPr>
            <a:r>
              <a:rPr lang="en-US" dirty="0"/>
              <a:t>Fax 302-575-0840</a:t>
            </a:r>
          </a:p>
          <a:p>
            <a:pPr marL="0" indent="0" algn="ctr">
              <a:buNone/>
            </a:pPr>
            <a:r>
              <a:rPr lang="en-US" dirty="0"/>
              <a:t>jwhitelaw@declasi.org</a:t>
            </a:r>
          </a:p>
          <a:p>
            <a:endParaRPr lang="en-US" dirty="0"/>
          </a:p>
        </p:txBody>
      </p:sp>
      <p:pic>
        <p:nvPicPr>
          <p:cNvPr id="4" name="Picture 2">
            <a:extLst>
              <a:ext uri="{FF2B5EF4-FFF2-40B4-BE49-F238E27FC236}">
                <a16:creationId xmlns:a16="http://schemas.microsoft.com/office/drawing/2014/main" id="{6F1630F5-E4BC-4CEF-804E-788428FBE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98" y="2608546"/>
            <a:ext cx="1527271" cy="164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a:extLst>
              <a:ext uri="{FF2B5EF4-FFF2-40B4-BE49-F238E27FC236}">
                <a16:creationId xmlns:a16="http://schemas.microsoft.com/office/drawing/2014/main" id="{50541647-F68B-4BF1-A6B8-A9DE9690C1E0}"/>
              </a:ext>
            </a:extLst>
          </p:cNvPr>
          <p:cNvSpPr>
            <a:spLocks noGrp="1"/>
          </p:cNvSpPr>
          <p:nvPr>
            <p:ph type="ftr" sz="quarter" idx="11"/>
          </p:nvPr>
        </p:nvSpPr>
        <p:spPr/>
        <p:txBody>
          <a:bodyPr/>
          <a:lstStyle/>
          <a:p>
            <a:r>
              <a:rPr lang="en-US"/>
              <a:t>CLASI January 2021</a:t>
            </a:r>
          </a:p>
        </p:txBody>
      </p:sp>
      <p:sp>
        <p:nvSpPr>
          <p:cNvPr id="6" name="Slide Number Placeholder 5">
            <a:extLst>
              <a:ext uri="{FF2B5EF4-FFF2-40B4-BE49-F238E27FC236}">
                <a16:creationId xmlns:a16="http://schemas.microsoft.com/office/drawing/2014/main" id="{899A99C6-03EF-47A4-85E3-D8C0018429F6}"/>
              </a:ext>
            </a:extLst>
          </p:cNvPr>
          <p:cNvSpPr>
            <a:spLocks noGrp="1"/>
          </p:cNvSpPr>
          <p:nvPr>
            <p:ph type="sldNum" sz="quarter" idx="12"/>
          </p:nvPr>
        </p:nvSpPr>
        <p:spPr/>
        <p:txBody>
          <a:bodyPr/>
          <a:lstStyle/>
          <a:p>
            <a:fld id="{976710FB-F475-424C-B349-82041389D7CD}" type="slidenum">
              <a:rPr lang="en-US" smtClean="0"/>
              <a:t>1</a:t>
            </a:fld>
            <a:endParaRPr lang="en-US"/>
          </a:p>
        </p:txBody>
      </p:sp>
    </p:spTree>
    <p:extLst>
      <p:ext uri="{BB962C8B-B14F-4D97-AF65-F5344CB8AC3E}">
        <p14:creationId xmlns:p14="http://schemas.microsoft.com/office/powerpoint/2010/main" val="200687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F4633-6E08-486A-ADCB-3AC06EC2A404}"/>
              </a:ext>
            </a:extLst>
          </p:cNvPr>
          <p:cNvSpPr>
            <a:spLocks noGrp="1"/>
          </p:cNvSpPr>
          <p:nvPr>
            <p:ph type="title"/>
          </p:nvPr>
        </p:nvSpPr>
        <p:spPr/>
        <p:txBody>
          <a:bodyPr>
            <a:normAutofit/>
          </a:bodyPr>
          <a:lstStyle/>
          <a:p>
            <a:pPr algn="ctr"/>
            <a:r>
              <a:rPr lang="en-US" sz="4000" dirty="0"/>
              <a:t>About Community Legal Aid ​Society, Inc. (Delaware)</a:t>
            </a:r>
          </a:p>
        </p:txBody>
      </p:sp>
      <p:sp>
        <p:nvSpPr>
          <p:cNvPr id="3" name="Content Placeholder 2">
            <a:extLst>
              <a:ext uri="{FF2B5EF4-FFF2-40B4-BE49-F238E27FC236}">
                <a16:creationId xmlns:a16="http://schemas.microsoft.com/office/drawing/2014/main" id="{8D2BFA01-B776-4606-A781-5748E001061E}"/>
              </a:ext>
            </a:extLst>
          </p:cNvPr>
          <p:cNvSpPr>
            <a:spLocks noGrp="1"/>
          </p:cNvSpPr>
          <p:nvPr>
            <p:ph idx="1"/>
          </p:nvPr>
        </p:nvSpPr>
        <p:spPr/>
        <p:txBody>
          <a:bodyPr/>
          <a:lstStyle/>
          <a:p>
            <a:pPr marL="0" indent="0">
              <a:buNone/>
            </a:pPr>
            <a:r>
              <a:rPr lang="en-US" b="0" i="0" u="none" strike="noStrike" dirty="0">
                <a:solidFill>
                  <a:srgbClr val="000000"/>
                </a:solidFill>
                <a:effectLst/>
                <a:latin typeface="Open Sans" panose="020B0606030504020204"/>
              </a:rPr>
              <a:t>Community Legal Aid Society, Inc. (CLASI) is a statewide, nonprofit law firm whose mission is to combat injustice through creative and persistent advocacy on behalf of vulnerable and underserved Delawareans.  CLASI is also Delaware’s designated Protection and Advocacy agency for individuals with disabilities. </a:t>
            </a:r>
            <a:r>
              <a:rPr lang="en-US" b="0" i="0" dirty="0">
                <a:solidFill>
                  <a:srgbClr val="000000"/>
                </a:solidFill>
                <a:effectLst/>
                <a:latin typeface="Open Sans" panose="020B0606030504020204"/>
              </a:rPr>
              <a:t>​</a:t>
            </a:r>
            <a:endParaRPr lang="en-US" dirty="0">
              <a:latin typeface="Open Sans" panose="020B0606030504020204"/>
            </a:endParaRPr>
          </a:p>
          <a:p>
            <a:pPr marL="0" indent="0">
              <a:buNone/>
            </a:pPr>
            <a:endParaRPr lang="en-US" dirty="0"/>
          </a:p>
        </p:txBody>
      </p:sp>
      <p:sp>
        <p:nvSpPr>
          <p:cNvPr id="4" name="Slide Number Placeholder 3">
            <a:extLst>
              <a:ext uri="{FF2B5EF4-FFF2-40B4-BE49-F238E27FC236}">
                <a16:creationId xmlns:a16="http://schemas.microsoft.com/office/drawing/2014/main" id="{52D00EC5-B79F-4103-B72F-34215157DE99}"/>
              </a:ext>
            </a:extLst>
          </p:cNvPr>
          <p:cNvSpPr>
            <a:spLocks noGrp="1"/>
          </p:cNvSpPr>
          <p:nvPr>
            <p:ph type="sldNum" sz="quarter" idx="12"/>
          </p:nvPr>
        </p:nvSpPr>
        <p:spPr/>
        <p:txBody>
          <a:bodyPr/>
          <a:lstStyle/>
          <a:p>
            <a:fld id="{7113C456-7281-4EB8-9DFB-1546325892BF}" type="slidenum">
              <a:rPr lang="en-US" smtClean="0"/>
              <a:t>2</a:t>
            </a:fld>
            <a:endParaRPr lang="en-US"/>
          </a:p>
        </p:txBody>
      </p:sp>
      <p:pic>
        <p:nvPicPr>
          <p:cNvPr id="6" name="Picture 2">
            <a:extLst>
              <a:ext uri="{FF2B5EF4-FFF2-40B4-BE49-F238E27FC236}">
                <a16:creationId xmlns:a16="http://schemas.microsoft.com/office/drawing/2014/main" id="{2C16A919-7F7C-4286-99E5-A1791D503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2364" y="4625749"/>
            <a:ext cx="1527271" cy="164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a:extLst>
              <a:ext uri="{FF2B5EF4-FFF2-40B4-BE49-F238E27FC236}">
                <a16:creationId xmlns:a16="http://schemas.microsoft.com/office/drawing/2014/main" id="{ABDF6935-0D19-486D-9D19-B1EB9E05AEFE}"/>
              </a:ext>
            </a:extLst>
          </p:cNvPr>
          <p:cNvSpPr>
            <a:spLocks noGrp="1"/>
          </p:cNvSpPr>
          <p:nvPr>
            <p:ph type="ftr" sz="quarter" idx="11"/>
          </p:nvPr>
        </p:nvSpPr>
        <p:spPr/>
        <p:txBody>
          <a:bodyPr/>
          <a:lstStyle/>
          <a:p>
            <a:r>
              <a:rPr lang="en-US"/>
              <a:t>CLASI January 2021</a:t>
            </a:r>
          </a:p>
        </p:txBody>
      </p:sp>
    </p:spTree>
    <p:extLst>
      <p:ext uri="{BB962C8B-B14F-4D97-AF65-F5344CB8AC3E}">
        <p14:creationId xmlns:p14="http://schemas.microsoft.com/office/powerpoint/2010/main" val="513044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44569-783D-49E0-8820-7002114BA89D}"/>
              </a:ext>
            </a:extLst>
          </p:cNvPr>
          <p:cNvSpPr>
            <a:spLocks noGrp="1"/>
          </p:cNvSpPr>
          <p:nvPr>
            <p:ph type="title"/>
          </p:nvPr>
        </p:nvSpPr>
        <p:spPr/>
        <p:txBody>
          <a:bodyPr/>
          <a:lstStyle/>
          <a:p>
            <a:pPr algn="ctr"/>
            <a:r>
              <a:rPr lang="en-US" dirty="0"/>
              <a:t>Evictions are complicated:</a:t>
            </a:r>
            <a:br>
              <a:rPr lang="en-US" dirty="0"/>
            </a:br>
            <a:r>
              <a:rPr lang="en-US" dirty="0"/>
              <a:t>Statutory and Regulatory Framework</a:t>
            </a:r>
          </a:p>
        </p:txBody>
      </p:sp>
      <p:sp>
        <p:nvSpPr>
          <p:cNvPr id="3" name="Content Placeholder 2">
            <a:extLst>
              <a:ext uri="{FF2B5EF4-FFF2-40B4-BE49-F238E27FC236}">
                <a16:creationId xmlns:a16="http://schemas.microsoft.com/office/drawing/2014/main" id="{CF28D517-936D-4E22-9DD3-E6CB87E2C28A}"/>
              </a:ext>
            </a:extLst>
          </p:cNvPr>
          <p:cNvSpPr>
            <a:spLocks noGrp="1"/>
          </p:cNvSpPr>
          <p:nvPr>
            <p:ph idx="1"/>
          </p:nvPr>
        </p:nvSpPr>
        <p:spPr/>
        <p:txBody>
          <a:bodyPr>
            <a:normAutofit fontScale="92500" lnSpcReduction="10000"/>
          </a:bodyPr>
          <a:lstStyle/>
          <a:p>
            <a:r>
              <a:rPr lang="en-US" dirty="0"/>
              <a:t>Landlord Tenant Code, Title 25, Chapters 51, 53, 55,57, 59, 61,63, 67</a:t>
            </a:r>
          </a:p>
          <a:p>
            <a:pPr lvl="1"/>
            <a:r>
              <a:rPr lang="en-US" dirty="0"/>
              <a:t>Also Chapter 70  </a:t>
            </a:r>
          </a:p>
          <a:p>
            <a:r>
              <a:rPr lang="en-US" dirty="0"/>
              <a:t>Justice of the Peace Court – Court Rules, Administrative Order</a:t>
            </a:r>
          </a:p>
          <a:p>
            <a:r>
              <a:rPr lang="en-US" dirty="0"/>
              <a:t>Federal Regulations for various public and subsidized housing</a:t>
            </a:r>
          </a:p>
          <a:p>
            <a:r>
              <a:rPr lang="en-US" dirty="0"/>
              <a:t>State subsidized housing (SRAP Vouchers)</a:t>
            </a:r>
          </a:p>
          <a:p>
            <a:r>
              <a:rPr lang="en-US" dirty="0"/>
              <a:t>Pandemic related provisions</a:t>
            </a:r>
          </a:p>
          <a:p>
            <a:pPr lvl="1"/>
            <a:r>
              <a:rPr lang="en-US" dirty="0"/>
              <a:t>Governors Emergency Orders (23d Modification)</a:t>
            </a:r>
          </a:p>
          <a:p>
            <a:pPr lvl="1"/>
            <a:r>
              <a:rPr lang="en-US" dirty="0"/>
              <a:t>JP Court Orders</a:t>
            </a:r>
          </a:p>
          <a:p>
            <a:pPr lvl="1"/>
            <a:r>
              <a:rPr lang="en-US" dirty="0">
                <a:solidFill>
                  <a:srgbClr val="FF0000"/>
                </a:solidFill>
              </a:rPr>
              <a:t>CDC Declaration*</a:t>
            </a:r>
          </a:p>
          <a:p>
            <a:pPr marL="0" indent="0">
              <a:buNone/>
            </a:pPr>
            <a:r>
              <a:rPr lang="en-US" dirty="0"/>
              <a:t>*  </a:t>
            </a:r>
            <a:r>
              <a:rPr lang="en-US" dirty="0">
                <a:solidFill>
                  <a:srgbClr val="FF0000"/>
                </a:solidFill>
              </a:rPr>
              <a:t>As of 1/19/21, probable extension of federal eviction moratorium until September 2021 </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F89A7C06-A335-4D43-B0EF-A62625541CC2}"/>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783251F9-C532-4E69-951E-E0F10787A95F}"/>
              </a:ext>
            </a:extLst>
          </p:cNvPr>
          <p:cNvSpPr>
            <a:spLocks noGrp="1"/>
          </p:cNvSpPr>
          <p:nvPr>
            <p:ph type="sldNum" sz="quarter" idx="12"/>
          </p:nvPr>
        </p:nvSpPr>
        <p:spPr/>
        <p:txBody>
          <a:bodyPr/>
          <a:lstStyle/>
          <a:p>
            <a:fld id="{976710FB-F475-424C-B349-82041389D7CD}" type="slidenum">
              <a:rPr lang="en-US" smtClean="0"/>
              <a:t>3</a:t>
            </a:fld>
            <a:endParaRPr lang="en-US"/>
          </a:p>
        </p:txBody>
      </p:sp>
    </p:spTree>
    <p:extLst>
      <p:ext uri="{BB962C8B-B14F-4D97-AF65-F5344CB8AC3E}">
        <p14:creationId xmlns:p14="http://schemas.microsoft.com/office/powerpoint/2010/main" val="286760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B9CF-DC59-4202-901B-D35E532DDE62}"/>
              </a:ext>
            </a:extLst>
          </p:cNvPr>
          <p:cNvSpPr>
            <a:spLocks noGrp="1"/>
          </p:cNvSpPr>
          <p:nvPr>
            <p:ph type="title"/>
          </p:nvPr>
        </p:nvSpPr>
        <p:spPr/>
        <p:txBody>
          <a:bodyPr/>
          <a:lstStyle/>
          <a:p>
            <a:r>
              <a:rPr lang="en-US" dirty="0"/>
              <a:t>Administrative Order and Other Guidelines</a:t>
            </a:r>
          </a:p>
        </p:txBody>
      </p:sp>
      <p:sp>
        <p:nvSpPr>
          <p:cNvPr id="3" name="Content Placeholder 2">
            <a:extLst>
              <a:ext uri="{FF2B5EF4-FFF2-40B4-BE49-F238E27FC236}">
                <a16:creationId xmlns:a16="http://schemas.microsoft.com/office/drawing/2014/main" id="{13602B21-A89E-4220-B3C9-2FB7989F6582}"/>
              </a:ext>
            </a:extLst>
          </p:cNvPr>
          <p:cNvSpPr>
            <a:spLocks noGrp="1"/>
          </p:cNvSpPr>
          <p:nvPr>
            <p:ph idx="1"/>
          </p:nvPr>
        </p:nvSpPr>
        <p:spPr/>
        <p:txBody>
          <a:bodyPr>
            <a:normAutofit fontScale="92500"/>
          </a:bodyPr>
          <a:lstStyle/>
          <a:p>
            <a:r>
              <a:rPr lang="en-US" dirty="0"/>
              <a:t>Governor’s Emergency Declaration – 23d Modification</a:t>
            </a:r>
          </a:p>
          <a:p>
            <a:pPr marL="0" indent="0">
              <a:buNone/>
            </a:pPr>
            <a:r>
              <a:rPr lang="en-US" dirty="0">
                <a:hlinkClick r:id="rId2"/>
              </a:rPr>
              <a:t>https://governor.delaware.gov/health-soe/twenty-third-state-of-emergency/</a:t>
            </a:r>
            <a:endParaRPr lang="en-US" dirty="0"/>
          </a:p>
          <a:p>
            <a:pPr marL="0" indent="0">
              <a:buNone/>
            </a:pPr>
            <a:r>
              <a:rPr lang="en-US" dirty="0"/>
              <a:t>	No eviction unless in the “interest of Justice”</a:t>
            </a:r>
          </a:p>
          <a:p>
            <a:r>
              <a:rPr lang="en-US" dirty="0"/>
              <a:t>JP Administrative Order 2020-1 (September 9, 2020)</a:t>
            </a:r>
          </a:p>
          <a:p>
            <a:pPr marL="0" indent="0">
              <a:buNone/>
            </a:pPr>
            <a:r>
              <a:rPr lang="en-US" dirty="0">
                <a:hlinkClick r:id="rId3"/>
              </a:rPr>
              <a:t>https://courts.delaware.gov/jpcourt/covid.aspx</a:t>
            </a:r>
            <a:endParaRPr lang="en-US" dirty="0"/>
          </a:p>
          <a:p>
            <a:r>
              <a:rPr lang="en-US" dirty="0"/>
              <a:t>JP Court Guidance on “interest of justice”</a:t>
            </a:r>
          </a:p>
          <a:p>
            <a:pPr marL="0" indent="0">
              <a:buNone/>
            </a:pPr>
            <a:r>
              <a:rPr lang="en-US" dirty="0">
                <a:hlinkClick r:id="rId4"/>
              </a:rPr>
              <a:t>https://courts.delaware.gov/forms/download.aspx?ID=123708</a:t>
            </a:r>
            <a:endParaRPr lang="en-US" dirty="0"/>
          </a:p>
          <a:p>
            <a:r>
              <a:rPr lang="en-US" dirty="0"/>
              <a:t>JP Court Rules</a:t>
            </a:r>
          </a:p>
          <a:p>
            <a:pPr marL="0" indent="0">
              <a:buNone/>
            </a:pPr>
            <a:r>
              <a:rPr lang="en-US" dirty="0">
                <a:hlinkClick r:id="rId5"/>
              </a:rPr>
              <a:t>https://courts.delaware.gov/forms/download.aspx?id=39328</a:t>
            </a:r>
            <a:endParaRPr lang="en-US" dirty="0"/>
          </a:p>
          <a:p>
            <a:endParaRPr lang="en-US" dirty="0"/>
          </a:p>
          <a:p>
            <a:pPr marL="0" indent="0" algn="ctr">
              <a:buNone/>
            </a:pPr>
            <a:endParaRPr lang="en-US" dirty="0"/>
          </a:p>
          <a:p>
            <a:pPr marL="0" indent="0" algn="ctr">
              <a:buNone/>
            </a:pPr>
            <a:endParaRPr lang="en-US" dirty="0"/>
          </a:p>
          <a:p>
            <a:pPr marL="0" indent="0" algn="ctr">
              <a:buNone/>
            </a:pPr>
            <a:endParaRPr lang="en-US" dirty="0"/>
          </a:p>
          <a:p>
            <a:endParaRPr lang="en-US" dirty="0"/>
          </a:p>
        </p:txBody>
      </p:sp>
      <p:sp>
        <p:nvSpPr>
          <p:cNvPr id="4" name="Footer Placeholder 3">
            <a:extLst>
              <a:ext uri="{FF2B5EF4-FFF2-40B4-BE49-F238E27FC236}">
                <a16:creationId xmlns:a16="http://schemas.microsoft.com/office/drawing/2014/main" id="{37D7398E-3F9D-48CC-AC87-62C748F0D029}"/>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7A9B7064-A938-4E91-AAA7-F2C0BD545150}"/>
              </a:ext>
            </a:extLst>
          </p:cNvPr>
          <p:cNvSpPr>
            <a:spLocks noGrp="1"/>
          </p:cNvSpPr>
          <p:nvPr>
            <p:ph type="sldNum" sz="quarter" idx="12"/>
          </p:nvPr>
        </p:nvSpPr>
        <p:spPr/>
        <p:txBody>
          <a:bodyPr/>
          <a:lstStyle/>
          <a:p>
            <a:fld id="{976710FB-F475-424C-B349-82041389D7CD}" type="slidenum">
              <a:rPr lang="en-US" smtClean="0"/>
              <a:t>4</a:t>
            </a:fld>
            <a:endParaRPr lang="en-US"/>
          </a:p>
        </p:txBody>
      </p:sp>
    </p:spTree>
    <p:extLst>
      <p:ext uri="{BB962C8B-B14F-4D97-AF65-F5344CB8AC3E}">
        <p14:creationId xmlns:p14="http://schemas.microsoft.com/office/powerpoint/2010/main" val="3508090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Processes	</a:t>
            </a:r>
          </a:p>
        </p:txBody>
      </p:sp>
      <p:sp>
        <p:nvSpPr>
          <p:cNvPr id="3" name="Content Placeholder 2"/>
          <p:cNvSpPr>
            <a:spLocks noGrp="1"/>
          </p:cNvSpPr>
          <p:nvPr>
            <p:ph idx="1"/>
          </p:nvPr>
        </p:nvSpPr>
        <p:spPr/>
        <p:txBody>
          <a:bodyPr/>
          <a:lstStyle/>
          <a:p>
            <a:r>
              <a:rPr lang="en-US" dirty="0"/>
              <a:t>Pre Trial Conferences</a:t>
            </a:r>
          </a:p>
          <a:p>
            <a:r>
              <a:rPr lang="en-US" dirty="0"/>
              <a:t>ODR/ADR</a:t>
            </a:r>
          </a:p>
          <a:p>
            <a:r>
              <a:rPr lang="en-US" dirty="0"/>
              <a:t>Video trials</a:t>
            </a:r>
          </a:p>
          <a:p>
            <a:r>
              <a:rPr lang="en-US" dirty="0"/>
              <a:t>Additional standard – “in the interest of justice”</a:t>
            </a:r>
          </a:p>
        </p:txBody>
      </p:sp>
      <p:sp>
        <p:nvSpPr>
          <p:cNvPr id="4" name="Footer Placeholder 3">
            <a:extLst>
              <a:ext uri="{FF2B5EF4-FFF2-40B4-BE49-F238E27FC236}">
                <a16:creationId xmlns:a16="http://schemas.microsoft.com/office/drawing/2014/main" id="{EF67F88F-1F14-4EBF-868D-5324220FEB75}"/>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70A97494-CE6D-4146-AD9A-57EDAA973293}"/>
              </a:ext>
            </a:extLst>
          </p:cNvPr>
          <p:cNvSpPr>
            <a:spLocks noGrp="1"/>
          </p:cNvSpPr>
          <p:nvPr>
            <p:ph type="sldNum" sz="quarter" idx="12"/>
          </p:nvPr>
        </p:nvSpPr>
        <p:spPr/>
        <p:txBody>
          <a:bodyPr/>
          <a:lstStyle/>
          <a:p>
            <a:fld id="{976710FB-F475-424C-B349-82041389D7CD}" type="slidenum">
              <a:rPr lang="en-US" smtClean="0"/>
              <a:t>5</a:t>
            </a:fld>
            <a:endParaRPr lang="en-US"/>
          </a:p>
        </p:txBody>
      </p:sp>
    </p:spTree>
    <p:extLst>
      <p:ext uri="{BB962C8B-B14F-4D97-AF65-F5344CB8AC3E}">
        <p14:creationId xmlns:p14="http://schemas.microsoft.com/office/powerpoint/2010/main" val="84459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6208-7992-4C46-A05D-4481192B9165}"/>
              </a:ext>
            </a:extLst>
          </p:cNvPr>
          <p:cNvSpPr>
            <a:spLocks noGrp="1"/>
          </p:cNvSpPr>
          <p:nvPr>
            <p:ph type="title"/>
          </p:nvPr>
        </p:nvSpPr>
        <p:spPr/>
        <p:txBody>
          <a:bodyPr/>
          <a:lstStyle/>
          <a:p>
            <a:pPr algn="ctr"/>
            <a:r>
              <a:rPr lang="en-US" dirty="0"/>
              <a:t>Financial Assistance</a:t>
            </a:r>
          </a:p>
        </p:txBody>
      </p:sp>
      <p:sp>
        <p:nvSpPr>
          <p:cNvPr id="3" name="Content Placeholder 2">
            <a:extLst>
              <a:ext uri="{FF2B5EF4-FFF2-40B4-BE49-F238E27FC236}">
                <a16:creationId xmlns:a16="http://schemas.microsoft.com/office/drawing/2014/main" id="{1A2171B8-1DB8-428A-ADF7-7D68FC509A43}"/>
              </a:ext>
            </a:extLst>
          </p:cNvPr>
          <p:cNvSpPr>
            <a:spLocks noGrp="1"/>
          </p:cNvSpPr>
          <p:nvPr>
            <p:ph idx="1"/>
          </p:nvPr>
        </p:nvSpPr>
        <p:spPr/>
        <p:txBody>
          <a:bodyPr>
            <a:normAutofit fontScale="85000" lnSpcReduction="20000"/>
          </a:bodyPr>
          <a:lstStyle/>
          <a:p>
            <a:r>
              <a:rPr lang="en-US" dirty="0"/>
              <a:t>DSHA Emergency fund “DEHAP”</a:t>
            </a:r>
          </a:p>
          <a:p>
            <a:endParaRPr lang="en-US" dirty="0"/>
          </a:p>
          <a:p>
            <a:pPr lvl="1"/>
            <a:r>
              <a:rPr lang="en-US" dirty="0"/>
              <a:t>Currently on hold to set up and establish new program</a:t>
            </a:r>
          </a:p>
          <a:p>
            <a:pPr lvl="1"/>
            <a:r>
              <a:rPr lang="en-US" dirty="0"/>
              <a:t>Seeking stakeholder input</a:t>
            </a:r>
          </a:p>
          <a:p>
            <a:pPr lvl="1"/>
            <a:r>
              <a:rPr lang="en-US" dirty="0"/>
              <a:t>How to spend large sum of money in the most beneficial way</a:t>
            </a:r>
          </a:p>
          <a:p>
            <a:endParaRPr lang="en-US" dirty="0"/>
          </a:p>
          <a:p>
            <a:endParaRPr lang="en-US" dirty="0"/>
          </a:p>
          <a:p>
            <a:r>
              <a:rPr lang="en-US" dirty="0">
                <a:solidFill>
                  <a:srgbClr val="FF0000"/>
                </a:solidFill>
              </a:rPr>
              <a:t>This is the single most important piece to address the economic consequences of the pandemic</a:t>
            </a:r>
            <a:r>
              <a:rPr lang="en-US" dirty="0"/>
              <a:t>	</a:t>
            </a:r>
          </a:p>
          <a:p>
            <a:endParaRPr lang="en-US" dirty="0"/>
          </a:p>
          <a:p>
            <a:pPr marL="0" indent="0">
              <a:buNone/>
            </a:pPr>
            <a:r>
              <a:rPr lang="en-US" dirty="0"/>
              <a:t>	</a:t>
            </a:r>
          </a:p>
          <a:p>
            <a:r>
              <a:rPr lang="en-US" dirty="0"/>
              <a:t>Federal Allocation of $200,000,000  </a:t>
            </a:r>
            <a:r>
              <a:rPr lang="en-US" u="sng" dirty="0">
                <a:solidFill>
                  <a:srgbClr val="FF0000"/>
                </a:solidFill>
              </a:rPr>
              <a:t>TWO HUNDRED MILLION DOLLARS</a:t>
            </a:r>
          </a:p>
          <a:p>
            <a:endParaRPr lang="en-US" dirty="0">
              <a:solidFill>
                <a:srgbClr val="FF0000"/>
              </a:solidFill>
            </a:endParaRPr>
          </a:p>
          <a:p>
            <a:endParaRPr lang="en-US" dirty="0"/>
          </a:p>
          <a:p>
            <a:endParaRPr lang="en-US" dirty="0"/>
          </a:p>
        </p:txBody>
      </p:sp>
      <p:sp>
        <p:nvSpPr>
          <p:cNvPr id="4" name="Footer Placeholder 3">
            <a:extLst>
              <a:ext uri="{FF2B5EF4-FFF2-40B4-BE49-F238E27FC236}">
                <a16:creationId xmlns:a16="http://schemas.microsoft.com/office/drawing/2014/main" id="{3024DCC6-C919-4B3B-926F-BCB90E62E1D1}"/>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39B59E0F-F115-4FB8-8DD1-DCBAEADBED5E}"/>
              </a:ext>
            </a:extLst>
          </p:cNvPr>
          <p:cNvSpPr>
            <a:spLocks noGrp="1"/>
          </p:cNvSpPr>
          <p:nvPr>
            <p:ph type="sldNum" sz="quarter" idx="12"/>
          </p:nvPr>
        </p:nvSpPr>
        <p:spPr/>
        <p:txBody>
          <a:bodyPr/>
          <a:lstStyle/>
          <a:p>
            <a:fld id="{976710FB-F475-424C-B349-82041389D7CD}" type="slidenum">
              <a:rPr lang="en-US" smtClean="0"/>
              <a:t>6</a:t>
            </a:fld>
            <a:endParaRPr lang="en-US"/>
          </a:p>
        </p:txBody>
      </p:sp>
    </p:spTree>
    <p:extLst>
      <p:ext uri="{BB962C8B-B14F-4D97-AF65-F5344CB8AC3E}">
        <p14:creationId xmlns:p14="http://schemas.microsoft.com/office/powerpoint/2010/main" val="320564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E7AE-2C4C-44EB-99D0-5D111919CE99}"/>
              </a:ext>
            </a:extLst>
          </p:cNvPr>
          <p:cNvSpPr>
            <a:spLocks noGrp="1"/>
          </p:cNvSpPr>
          <p:nvPr>
            <p:ph type="title"/>
          </p:nvPr>
        </p:nvSpPr>
        <p:spPr/>
        <p:txBody>
          <a:bodyPr/>
          <a:lstStyle/>
          <a:p>
            <a:pPr algn="ctr"/>
            <a:r>
              <a:rPr lang="en-US" dirty="0"/>
              <a:t>Numbers</a:t>
            </a:r>
          </a:p>
        </p:txBody>
      </p:sp>
      <p:sp>
        <p:nvSpPr>
          <p:cNvPr id="3" name="Content Placeholder 2">
            <a:extLst>
              <a:ext uri="{FF2B5EF4-FFF2-40B4-BE49-F238E27FC236}">
                <a16:creationId xmlns:a16="http://schemas.microsoft.com/office/drawing/2014/main" id="{3A6E5F66-4848-4F95-B6E3-88C1334B5386}"/>
              </a:ext>
            </a:extLst>
          </p:cNvPr>
          <p:cNvSpPr>
            <a:spLocks noGrp="1"/>
          </p:cNvSpPr>
          <p:nvPr>
            <p:ph idx="1"/>
          </p:nvPr>
        </p:nvSpPr>
        <p:spPr/>
        <p:txBody>
          <a:bodyPr/>
          <a:lstStyle/>
          <a:p>
            <a:r>
              <a:rPr lang="en-US" dirty="0"/>
              <a:t>Pre pandemic volume 				1,500 cases/month</a:t>
            </a:r>
          </a:p>
          <a:p>
            <a:endParaRPr lang="en-US" dirty="0"/>
          </a:p>
          <a:p>
            <a:r>
              <a:rPr lang="en-US" dirty="0"/>
              <a:t>March 16-July 1					Moratorium</a:t>
            </a:r>
          </a:p>
          <a:p>
            <a:endParaRPr lang="en-US" dirty="0"/>
          </a:p>
          <a:p>
            <a:r>
              <a:rPr lang="en-US" dirty="0"/>
              <a:t>July – Current					400-700/month</a:t>
            </a:r>
          </a:p>
          <a:p>
            <a:endParaRPr lang="en-US" dirty="0"/>
          </a:p>
          <a:p>
            <a:r>
              <a:rPr lang="en-US" dirty="0"/>
              <a:t>Dec. NCC (Eviction Lab)				400 (918 pre-pandemic)</a:t>
            </a:r>
          </a:p>
        </p:txBody>
      </p:sp>
      <p:sp>
        <p:nvSpPr>
          <p:cNvPr id="4" name="Footer Placeholder 3">
            <a:extLst>
              <a:ext uri="{FF2B5EF4-FFF2-40B4-BE49-F238E27FC236}">
                <a16:creationId xmlns:a16="http://schemas.microsoft.com/office/drawing/2014/main" id="{6DEEB32B-7DA7-40E7-8009-EB3935EA1896}"/>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971079A0-508B-4D81-A041-2FC3C195B25E}"/>
              </a:ext>
            </a:extLst>
          </p:cNvPr>
          <p:cNvSpPr>
            <a:spLocks noGrp="1"/>
          </p:cNvSpPr>
          <p:nvPr>
            <p:ph type="sldNum" sz="quarter" idx="12"/>
          </p:nvPr>
        </p:nvSpPr>
        <p:spPr/>
        <p:txBody>
          <a:bodyPr/>
          <a:lstStyle/>
          <a:p>
            <a:fld id="{976710FB-F475-424C-B349-82041389D7CD}" type="slidenum">
              <a:rPr lang="en-US" smtClean="0"/>
              <a:t>7</a:t>
            </a:fld>
            <a:endParaRPr lang="en-US"/>
          </a:p>
        </p:txBody>
      </p:sp>
    </p:spTree>
    <p:extLst>
      <p:ext uri="{BB962C8B-B14F-4D97-AF65-F5344CB8AC3E}">
        <p14:creationId xmlns:p14="http://schemas.microsoft.com/office/powerpoint/2010/main" val="3234631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570D6-5590-4F44-AE31-455411203DE4}"/>
              </a:ext>
            </a:extLst>
          </p:cNvPr>
          <p:cNvSpPr>
            <a:spLocks noGrp="1"/>
          </p:cNvSpPr>
          <p:nvPr>
            <p:ph type="title"/>
          </p:nvPr>
        </p:nvSpPr>
        <p:spPr/>
        <p:txBody>
          <a:bodyPr/>
          <a:lstStyle/>
          <a:p>
            <a:pPr algn="ctr"/>
            <a:r>
              <a:rPr lang="en-US" dirty="0"/>
              <a:t>What is happening at the ground level?</a:t>
            </a:r>
          </a:p>
        </p:txBody>
      </p:sp>
      <p:sp>
        <p:nvSpPr>
          <p:cNvPr id="3" name="Content Placeholder 2">
            <a:extLst>
              <a:ext uri="{FF2B5EF4-FFF2-40B4-BE49-F238E27FC236}">
                <a16:creationId xmlns:a16="http://schemas.microsoft.com/office/drawing/2014/main" id="{59FE8D28-DE6B-4039-98BE-CD6D0169B8CB}"/>
              </a:ext>
            </a:extLst>
          </p:cNvPr>
          <p:cNvSpPr>
            <a:spLocks noGrp="1"/>
          </p:cNvSpPr>
          <p:nvPr>
            <p:ph idx="1"/>
          </p:nvPr>
        </p:nvSpPr>
        <p:spPr/>
        <p:txBody>
          <a:bodyPr>
            <a:normAutofit lnSpcReduction="10000"/>
          </a:bodyPr>
          <a:lstStyle/>
          <a:p>
            <a:r>
              <a:rPr lang="en-US" dirty="0"/>
              <a:t>Landlords supposed to provide contact information for Tenants</a:t>
            </a:r>
          </a:p>
          <a:p>
            <a:r>
              <a:rPr lang="en-US" dirty="0"/>
              <a:t>Online Dispute Resolution Process</a:t>
            </a:r>
          </a:p>
          <a:p>
            <a:r>
              <a:rPr lang="en-US" dirty="0"/>
              <a:t>Mostly Zoom Hearings</a:t>
            </a:r>
          </a:p>
          <a:p>
            <a:r>
              <a:rPr lang="en-US" dirty="0"/>
              <a:t>Significant time delay between filing and trial in JP Court (months)</a:t>
            </a:r>
          </a:p>
          <a:p>
            <a:endParaRPr lang="en-US" dirty="0"/>
          </a:p>
          <a:p>
            <a:endParaRPr lang="en-US" dirty="0"/>
          </a:p>
          <a:p>
            <a:endParaRPr lang="en-US" dirty="0"/>
          </a:p>
          <a:p>
            <a:r>
              <a:rPr lang="en-US" dirty="0"/>
              <a:t>Biggest problem is still getting engagement from Ls and Ts for mediation/dispute resolution</a:t>
            </a:r>
          </a:p>
        </p:txBody>
      </p:sp>
      <p:sp>
        <p:nvSpPr>
          <p:cNvPr id="4" name="Footer Placeholder 3">
            <a:extLst>
              <a:ext uri="{FF2B5EF4-FFF2-40B4-BE49-F238E27FC236}">
                <a16:creationId xmlns:a16="http://schemas.microsoft.com/office/drawing/2014/main" id="{5B830EA1-E8A3-45D7-8F4C-657BD0A65594}"/>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220FD682-7362-4820-922B-725EBD8D536D}"/>
              </a:ext>
            </a:extLst>
          </p:cNvPr>
          <p:cNvSpPr>
            <a:spLocks noGrp="1"/>
          </p:cNvSpPr>
          <p:nvPr>
            <p:ph type="sldNum" sz="quarter" idx="12"/>
          </p:nvPr>
        </p:nvSpPr>
        <p:spPr/>
        <p:txBody>
          <a:bodyPr/>
          <a:lstStyle/>
          <a:p>
            <a:fld id="{976710FB-F475-424C-B349-82041389D7CD}" type="slidenum">
              <a:rPr lang="en-US" smtClean="0"/>
              <a:t>8</a:t>
            </a:fld>
            <a:endParaRPr lang="en-US"/>
          </a:p>
        </p:txBody>
      </p:sp>
    </p:spTree>
    <p:extLst>
      <p:ext uri="{BB962C8B-B14F-4D97-AF65-F5344CB8AC3E}">
        <p14:creationId xmlns:p14="http://schemas.microsoft.com/office/powerpoint/2010/main" val="55056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77BC0-5372-42F7-AA7F-992069E60549}"/>
              </a:ext>
            </a:extLst>
          </p:cNvPr>
          <p:cNvSpPr>
            <a:spLocks noGrp="1"/>
          </p:cNvSpPr>
          <p:nvPr>
            <p:ph type="title"/>
          </p:nvPr>
        </p:nvSpPr>
        <p:spPr/>
        <p:txBody>
          <a:bodyPr/>
          <a:lstStyle/>
          <a:p>
            <a:pPr algn="ctr"/>
            <a:r>
              <a:rPr lang="en-US" dirty="0"/>
              <a:t>Solutions – What works?</a:t>
            </a:r>
          </a:p>
        </p:txBody>
      </p:sp>
      <p:sp>
        <p:nvSpPr>
          <p:cNvPr id="3" name="Content Placeholder 2">
            <a:extLst>
              <a:ext uri="{FF2B5EF4-FFF2-40B4-BE49-F238E27FC236}">
                <a16:creationId xmlns:a16="http://schemas.microsoft.com/office/drawing/2014/main" id="{8A9F3145-0CE6-45F6-A93E-10DCBB08F511}"/>
              </a:ext>
            </a:extLst>
          </p:cNvPr>
          <p:cNvSpPr>
            <a:spLocks noGrp="1"/>
          </p:cNvSpPr>
          <p:nvPr>
            <p:ph idx="1"/>
          </p:nvPr>
        </p:nvSpPr>
        <p:spPr/>
        <p:txBody>
          <a:bodyPr/>
          <a:lstStyle/>
          <a:p>
            <a:r>
              <a:rPr lang="en-US" dirty="0"/>
              <a:t>Funding to address lack of safe affordable housing; address loss of income caused by pandemic</a:t>
            </a:r>
          </a:p>
          <a:p>
            <a:r>
              <a:rPr lang="en-US" dirty="0"/>
              <a:t>Representation matters – Right to Representation for Tenants</a:t>
            </a:r>
          </a:p>
          <a:p>
            <a:r>
              <a:rPr lang="en-US" dirty="0"/>
              <a:t>Change underlying eviction rules e.g. Reservation of Rights (5 day rule); minimum amounts in dispute before eviction filing; create an appellate path</a:t>
            </a:r>
          </a:p>
          <a:p>
            <a:r>
              <a:rPr lang="en-US" dirty="0"/>
              <a:t>Strong fair housing enforcement</a:t>
            </a:r>
          </a:p>
          <a:p>
            <a:r>
              <a:rPr lang="en-US" dirty="0"/>
              <a:t>Source of income discrimination protections</a:t>
            </a:r>
          </a:p>
          <a:p>
            <a:r>
              <a:rPr lang="en-US" dirty="0"/>
              <a:t>Record sealing cf. expungement</a:t>
            </a:r>
          </a:p>
          <a:p>
            <a:endParaRPr lang="en-US" dirty="0"/>
          </a:p>
        </p:txBody>
      </p:sp>
      <p:sp>
        <p:nvSpPr>
          <p:cNvPr id="4" name="Footer Placeholder 3">
            <a:extLst>
              <a:ext uri="{FF2B5EF4-FFF2-40B4-BE49-F238E27FC236}">
                <a16:creationId xmlns:a16="http://schemas.microsoft.com/office/drawing/2014/main" id="{D6E56126-6D57-43AE-9B28-1F4440DA9C8C}"/>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898E7F62-7D3E-4281-8A0E-326CA0E5E49D}"/>
              </a:ext>
            </a:extLst>
          </p:cNvPr>
          <p:cNvSpPr>
            <a:spLocks noGrp="1"/>
          </p:cNvSpPr>
          <p:nvPr>
            <p:ph type="sldNum" sz="quarter" idx="12"/>
          </p:nvPr>
        </p:nvSpPr>
        <p:spPr/>
        <p:txBody>
          <a:bodyPr/>
          <a:lstStyle/>
          <a:p>
            <a:fld id="{976710FB-F475-424C-B349-82041389D7CD}" type="slidenum">
              <a:rPr lang="en-US" smtClean="0"/>
              <a:t>9</a:t>
            </a:fld>
            <a:endParaRPr lang="en-US"/>
          </a:p>
        </p:txBody>
      </p:sp>
    </p:spTree>
    <p:extLst>
      <p:ext uri="{BB962C8B-B14F-4D97-AF65-F5344CB8AC3E}">
        <p14:creationId xmlns:p14="http://schemas.microsoft.com/office/powerpoint/2010/main" val="3967006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7B2C-DEDA-4D3A-BEF8-F27C5E92FF95}"/>
              </a:ext>
            </a:extLst>
          </p:cNvPr>
          <p:cNvSpPr>
            <a:spLocks noGrp="1"/>
          </p:cNvSpPr>
          <p:nvPr>
            <p:ph type="title"/>
          </p:nvPr>
        </p:nvSpPr>
        <p:spPr/>
        <p:txBody>
          <a:bodyPr/>
          <a:lstStyle/>
          <a:p>
            <a:pPr algn="ctr"/>
            <a:r>
              <a:rPr lang="en-US" dirty="0"/>
              <a:t>Resources for Representation </a:t>
            </a:r>
            <a:r>
              <a:rPr lang="en-US"/>
              <a:t>(Delaware)</a:t>
            </a:r>
            <a:endParaRPr lang="en-US" dirty="0"/>
          </a:p>
        </p:txBody>
      </p:sp>
      <p:sp>
        <p:nvSpPr>
          <p:cNvPr id="3" name="Content Placeholder 2">
            <a:extLst>
              <a:ext uri="{FF2B5EF4-FFF2-40B4-BE49-F238E27FC236}">
                <a16:creationId xmlns:a16="http://schemas.microsoft.com/office/drawing/2014/main" id="{9DA3AA1C-03B3-4677-B95B-1EB5841DE5CE}"/>
              </a:ext>
            </a:extLst>
          </p:cNvPr>
          <p:cNvSpPr>
            <a:spLocks noGrp="1"/>
          </p:cNvSpPr>
          <p:nvPr>
            <p:ph idx="1"/>
          </p:nvPr>
        </p:nvSpPr>
        <p:spPr/>
        <p:txBody>
          <a:bodyPr>
            <a:normAutofit lnSpcReduction="10000"/>
          </a:bodyPr>
          <a:lstStyle/>
          <a:p>
            <a:r>
              <a:rPr lang="en-US" dirty="0"/>
              <a:t>Legal Services Corporation of Delaware (LSCD)</a:t>
            </a:r>
          </a:p>
          <a:p>
            <a:pPr lvl="1"/>
            <a:r>
              <a:rPr lang="en-US" dirty="0"/>
              <a:t>Private L/T</a:t>
            </a:r>
          </a:p>
          <a:p>
            <a:pPr lvl="1"/>
            <a:r>
              <a:rPr lang="en-US" dirty="0">
                <a:hlinkClick r:id="rId2"/>
              </a:rPr>
              <a:t>www.lscd.com</a:t>
            </a:r>
            <a:endParaRPr lang="en-US" dirty="0"/>
          </a:p>
          <a:p>
            <a:r>
              <a:rPr lang="en-US" dirty="0"/>
              <a:t>Community Legal Aid Society, Inc. (CLASI)</a:t>
            </a:r>
          </a:p>
          <a:p>
            <a:pPr lvl="1"/>
            <a:r>
              <a:rPr lang="en-US" dirty="0"/>
              <a:t>Subsidized/Public Housing including LITC</a:t>
            </a:r>
          </a:p>
          <a:p>
            <a:pPr lvl="1"/>
            <a:r>
              <a:rPr lang="en-US" dirty="0">
                <a:hlinkClick r:id="rId3"/>
              </a:rPr>
              <a:t>www.declasi.org</a:t>
            </a:r>
            <a:endParaRPr lang="en-US" dirty="0"/>
          </a:p>
          <a:p>
            <a:r>
              <a:rPr lang="en-US" dirty="0"/>
              <a:t>Delaware Volunteer Lawyer Services (DVLS).</a:t>
            </a:r>
          </a:p>
          <a:p>
            <a:pPr lvl="1"/>
            <a:r>
              <a:rPr lang="en-US" dirty="0">
                <a:hlinkClick r:id="rId4"/>
              </a:rPr>
              <a:t>www.dvls.org</a:t>
            </a:r>
            <a:r>
              <a:rPr lang="en-US" dirty="0"/>
              <a:t> </a:t>
            </a:r>
          </a:p>
          <a:p>
            <a:r>
              <a:rPr lang="en-US" dirty="0"/>
              <a:t>Legal Help Link (helps people determine where to get help)</a:t>
            </a:r>
          </a:p>
          <a:p>
            <a:pPr lvl="1"/>
            <a:r>
              <a:rPr lang="en-US" dirty="0">
                <a:hlinkClick r:id="rId5"/>
              </a:rPr>
              <a:t>www.delegalhelplink.org</a:t>
            </a:r>
            <a:endParaRPr lang="en-US" dirty="0"/>
          </a:p>
          <a:p>
            <a:pPr lvl="1"/>
            <a:endParaRPr lang="en-US" dirty="0"/>
          </a:p>
          <a:p>
            <a:pPr lvl="1"/>
            <a:endParaRPr lang="en-US" dirty="0"/>
          </a:p>
          <a:p>
            <a:pPr lvl="1"/>
            <a:endParaRPr lang="en-US" dirty="0"/>
          </a:p>
          <a:p>
            <a:endParaRPr lang="en-US" dirty="0"/>
          </a:p>
          <a:p>
            <a:endParaRPr lang="en-US" dirty="0"/>
          </a:p>
        </p:txBody>
      </p:sp>
      <p:sp>
        <p:nvSpPr>
          <p:cNvPr id="4" name="Footer Placeholder 3">
            <a:extLst>
              <a:ext uri="{FF2B5EF4-FFF2-40B4-BE49-F238E27FC236}">
                <a16:creationId xmlns:a16="http://schemas.microsoft.com/office/drawing/2014/main" id="{E64C47EA-825E-4B2E-AD57-A4DBABC59F84}"/>
              </a:ext>
            </a:extLst>
          </p:cNvPr>
          <p:cNvSpPr>
            <a:spLocks noGrp="1"/>
          </p:cNvSpPr>
          <p:nvPr>
            <p:ph type="ftr" sz="quarter" idx="11"/>
          </p:nvPr>
        </p:nvSpPr>
        <p:spPr/>
        <p:txBody>
          <a:bodyPr/>
          <a:lstStyle/>
          <a:p>
            <a:r>
              <a:rPr lang="en-US"/>
              <a:t>CLASI January 2021</a:t>
            </a:r>
          </a:p>
        </p:txBody>
      </p:sp>
      <p:sp>
        <p:nvSpPr>
          <p:cNvPr id="5" name="Slide Number Placeholder 4">
            <a:extLst>
              <a:ext uri="{FF2B5EF4-FFF2-40B4-BE49-F238E27FC236}">
                <a16:creationId xmlns:a16="http://schemas.microsoft.com/office/drawing/2014/main" id="{29291A1F-7305-4808-AC21-1AF2530AD691}"/>
              </a:ext>
            </a:extLst>
          </p:cNvPr>
          <p:cNvSpPr>
            <a:spLocks noGrp="1"/>
          </p:cNvSpPr>
          <p:nvPr>
            <p:ph type="sldNum" sz="quarter" idx="12"/>
          </p:nvPr>
        </p:nvSpPr>
        <p:spPr/>
        <p:txBody>
          <a:bodyPr/>
          <a:lstStyle/>
          <a:p>
            <a:fld id="{976710FB-F475-424C-B349-82041389D7CD}" type="slidenum">
              <a:rPr lang="en-US" smtClean="0"/>
              <a:t>10</a:t>
            </a:fld>
            <a:endParaRPr lang="en-US"/>
          </a:p>
        </p:txBody>
      </p:sp>
    </p:spTree>
    <p:extLst>
      <p:ext uri="{BB962C8B-B14F-4D97-AF65-F5344CB8AC3E}">
        <p14:creationId xmlns:p14="http://schemas.microsoft.com/office/powerpoint/2010/main" val="2726844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EF7F7A3CE68F458D81AAE8B1763F36" ma:contentTypeVersion="13" ma:contentTypeDescription="Create a new document." ma:contentTypeScope="" ma:versionID="fe2e26b38ed8a609427e41516127e219">
  <xsd:schema xmlns:xsd="http://www.w3.org/2001/XMLSchema" xmlns:xs="http://www.w3.org/2001/XMLSchema" xmlns:p="http://schemas.microsoft.com/office/2006/metadata/properties" xmlns:ns3="02ec8605-0d1f-4b3d-a7c2-bc30d9d05fc6" xmlns:ns4="197cfa56-9810-404d-b54a-a0e6a6bcace9" targetNamespace="http://schemas.microsoft.com/office/2006/metadata/properties" ma:root="true" ma:fieldsID="ceea528c4791b858ba01fd2bcbb71293" ns3:_="" ns4:_="">
    <xsd:import namespace="02ec8605-0d1f-4b3d-a7c2-bc30d9d05fc6"/>
    <xsd:import namespace="197cfa56-9810-404d-b54a-a0e6a6bcace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ec8605-0d1f-4b3d-a7c2-bc30d9d05f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7cfa56-9810-404d-b54a-a0e6a6bcace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5CAF82-9C71-4EF7-AC8E-16F01BA81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c8605-0d1f-4b3d-a7c2-bc30d9d05fc6"/>
    <ds:schemaRef ds:uri="197cfa56-9810-404d-b54a-a0e6a6bcac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CDE558-68B0-4B26-AFF0-EA108BF73B9A}">
  <ds:schemaRefs>
    <ds:schemaRef ds:uri="http://schemas.microsoft.com/sharepoint/v3/contenttype/forms"/>
  </ds:schemaRefs>
</ds:datastoreItem>
</file>

<file path=customXml/itemProps3.xml><?xml version="1.0" encoding="utf-8"?>
<ds:datastoreItem xmlns:ds="http://schemas.openxmlformats.org/officeDocument/2006/customXml" ds:itemID="{5FE0C4F5-AD6B-4878-AF69-D6382B3FC45F}">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97cfa56-9810-404d-b54a-a0e6a6bcace9"/>
    <ds:schemaRef ds:uri="02ec8605-0d1f-4b3d-a7c2-bc30d9d05fc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2105</TotalTime>
  <Words>593</Words>
  <Application>Microsoft Office PowerPoint</Application>
  <PresentationFormat>Widescreen</PresentationFormat>
  <Paragraphs>114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Open Sans</vt:lpstr>
      <vt:lpstr>Office Theme</vt:lpstr>
      <vt:lpstr>Delaware Evictions in The Pandemic January  2021 </vt:lpstr>
      <vt:lpstr>About Community Legal Aid ​Society, Inc. (Delaware)</vt:lpstr>
      <vt:lpstr>Evictions are complicated: Statutory and Regulatory Framework</vt:lpstr>
      <vt:lpstr>Administrative Order and Other Guidelines</vt:lpstr>
      <vt:lpstr>New Processes </vt:lpstr>
      <vt:lpstr>Financial Assistance</vt:lpstr>
      <vt:lpstr>Numbers</vt:lpstr>
      <vt:lpstr>What is happening at the ground level?</vt:lpstr>
      <vt:lpstr>Solutions – What works?</vt:lpstr>
      <vt:lpstr>Resources for Representation (Delaware)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Whitelaw</dc:creator>
  <cp:lastModifiedBy>Erin Gallaher</cp:lastModifiedBy>
  <cp:revision>46</cp:revision>
  <dcterms:created xsi:type="dcterms:W3CDTF">2020-10-26T12:32:29Z</dcterms:created>
  <dcterms:modified xsi:type="dcterms:W3CDTF">2021-01-20T00:39:53Z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0x010100D8EF7F7A3CE68F458D81AAE8B1763F36</vt:lpwstr>
  </property>
</Properties>
</file>